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986" r:id="rId3"/>
    <p:sldId id="991" r:id="rId4"/>
    <p:sldId id="993" r:id="rId5"/>
    <p:sldId id="994" r:id="rId6"/>
    <p:sldId id="987" r:id="rId7"/>
    <p:sldId id="999" r:id="rId8"/>
    <p:sldId id="989" r:id="rId9"/>
    <p:sldId id="995" r:id="rId10"/>
    <p:sldId id="996" r:id="rId11"/>
    <p:sldId id="998"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3  Our animal friends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zh-CN" altLang="en-US" sz="4000" dirty="0">
                <a:solidFill>
                  <a:prstClr val="black"/>
                </a:solidFill>
                <a:cs typeface="Times New Roman" panose="02020603050405020304" pitchFamily="18" charset="0"/>
              </a:rPr>
              <a:t>主题阅读提</a:t>
            </a:r>
            <a:r>
              <a:rPr lang="zh-CN" altLang="en-US" sz="4000" dirty="0" smtClean="0">
                <a:solidFill>
                  <a:prstClr val="black"/>
                </a:solidFill>
                <a:cs typeface="Times New Roman" panose="02020603050405020304" pitchFamily="18" charset="0"/>
              </a:rPr>
              <a:t>优（</a:t>
            </a:r>
            <a:r>
              <a:rPr lang="en-US" altLang="zh-CN" sz="4000" dirty="0" smtClean="0">
                <a:solidFill>
                  <a:prstClr val="black"/>
                </a:solidFill>
                <a:cs typeface="Times New Roman" panose="02020603050405020304" pitchFamily="18" charset="0"/>
              </a:rPr>
              <a:t>2</a:t>
            </a:r>
            <a:r>
              <a:rPr lang="zh-CN" altLang="en-US" sz="4000" dirty="0" smtClean="0">
                <a:solidFill>
                  <a:prstClr val="black"/>
                </a:solidFill>
                <a:cs typeface="Times New Roman" panose="02020603050405020304" pitchFamily="18" charset="0"/>
              </a:rPr>
              <a:t>）</a:t>
            </a:r>
            <a:r>
              <a:rPr lang="en-US" altLang="zh-CN" sz="4000" dirty="0" smtClean="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Reading</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scientists are trying to protect the animals. They hope that we can see dugongs five years later.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8928" y="2959446"/>
            <a:ext cx="11342901" cy="2443048"/>
          </a:xfrm>
          <a:prstGeom prst="rect">
            <a:avLst/>
          </a:prstGeom>
        </p:spPr>
      </p:pic>
      <p:sp>
        <p:nvSpPr>
          <p:cNvPr id="4" name="内容占位符 1"/>
          <p:cNvSpPr txBox="1">
            <a:spLocks/>
          </p:cNvSpPr>
          <p:nvPr/>
        </p:nvSpPr>
        <p:spPr bwMode="auto">
          <a:xfrm>
            <a:off x="360854" y="2767568"/>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mermaid tale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美人鱼传说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call /k</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ɔ</a:t>
            </a:r>
            <a:r>
              <a:rPr lang="en-US" altLang="zh-CN" smtClean="0">
                <a:solidFill>
                  <a:srgbClr val="000000"/>
                </a:solidFill>
                <a:latin typeface="Times New Roman" panose="02020603050405020304" pitchFamily="18" charset="0"/>
                <a:ea typeface="IPAPANNEW"/>
                <a:cs typeface="Times New Roman" panose="02020603050405020304" pitchFamily="18" charset="0"/>
              </a:rPr>
              <a:t>ː</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叫做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 /sa</a:t>
            </a:r>
            <a:r>
              <a:rPr lang="en-US" altLang="zh-CN" smtClean="0">
                <a:solidFill>
                  <a:srgbClr val="000000"/>
                </a:solidFill>
                <a:latin typeface="Times New Roman" panose="02020603050405020304" pitchFamily="18" charset="0"/>
                <a:ea typeface="IPAPANNEW"/>
                <a:cs typeface="Times New Roman" panose="02020603050405020304" pitchFamily="18" charset="0"/>
              </a:rPr>
              <a:t>ʊ</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南方的</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extinct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ŋkt/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灭绝的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breathe /bri</a:t>
            </a:r>
            <a:r>
              <a:rPr lang="en-US" altLang="zh-CN" smtClean="0">
                <a:solidFill>
                  <a:srgbClr val="000000"/>
                </a:solidFill>
                <a:latin typeface="Times New Roman" panose="02020603050405020304" pitchFamily="18" charset="0"/>
                <a:ea typeface="IPAPANNEW"/>
                <a:cs typeface="Times New Roman" panose="02020603050405020304" pitchFamily="18" charset="0"/>
              </a:rPr>
              <a:t>ː</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ð</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呼吸</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kilogram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ɡræm/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千克</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ɪˈ</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足够的</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protect /pr</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tekt/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478582" y="2841068"/>
            <a:ext cx="1729319" cy="600922"/>
          </a:xfrm>
          <a:prstGeom prst="rect">
            <a:avLst/>
          </a:prstGeom>
        </p:spPr>
      </p:pic>
    </p:spTree>
    <p:extLst>
      <p:ext uri="{BB962C8B-B14F-4D97-AF65-F5344CB8AC3E}">
        <p14:creationId xmlns:p14="http://schemas.microsoft.com/office/powerpoint/2010/main" val="2903911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框1.eps" descr="id:2147495276;FounderCES"/>
          <p:cNvPicPr/>
          <p:nvPr/>
        </p:nvPicPr>
        <p:blipFill>
          <a:blip r:embed="rId2"/>
          <a:stretch>
            <a:fillRect/>
          </a:stretch>
        </p:blipFill>
        <p:spPr>
          <a:xfrm>
            <a:off x="216716" y="778719"/>
            <a:ext cx="11639130" cy="5539147"/>
          </a:xfrm>
          <a:prstGeom prst="rect">
            <a:avLst/>
          </a:prstGeom>
        </p:spPr>
      </p:pic>
      <p:sp>
        <p:nvSpPr>
          <p:cNvPr id="2" name="内容占位符 1"/>
          <p:cNvSpPr>
            <a:spLocks noGrp="1"/>
          </p:cNvSpPr>
          <p:nvPr>
            <p:ph idx="1"/>
          </p:nvPr>
        </p:nvSpPr>
        <p:spPr>
          <a:xfrm>
            <a:off x="648886" y="1133265"/>
            <a:ext cx="10630896" cy="5078313"/>
          </a:xfrm>
        </p:spPr>
        <p:txBody>
          <a:bodyPr/>
          <a:lstStyle/>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_________</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_________________________</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looks</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head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head to tail, it’s 2</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4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tail looks like a </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__________</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_____________________________________</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endangered</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濒危的</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400"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______________________________</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as04.jpg" descr="id:2147495283;FounderCES"/>
          <p:cNvPicPr/>
          <p:nvPr/>
        </p:nvPicPr>
        <p:blipFill>
          <a:blip r:embed="rId3"/>
          <a:stretch>
            <a:fillRect/>
          </a:stretch>
        </p:blipFill>
        <p:spPr>
          <a:xfrm>
            <a:off x="7031310" y="2996952"/>
            <a:ext cx="2491105" cy="1718945"/>
          </a:xfrm>
          <a:prstGeom prst="rect">
            <a:avLst/>
          </a:prstGeom>
        </p:spPr>
      </p:pic>
      <p:sp>
        <p:nvSpPr>
          <p:cNvPr id="6" name="文本框 5"/>
          <p:cNvSpPr txBox="1"/>
          <p:nvPr/>
        </p:nvSpPr>
        <p:spPr>
          <a:xfrm>
            <a:off x="2304420" y="1201319"/>
            <a:ext cx="1160894" cy="461665"/>
          </a:xfrm>
          <a:prstGeom prst="rect">
            <a:avLst/>
          </a:prstGeom>
          <a:noFill/>
        </p:spPr>
        <p:txBody>
          <a:bodyPr wrap="none" rtlCol="0">
            <a:spAutoFit/>
          </a:bodyPr>
          <a:lstStyle/>
          <a:p>
            <a:pPr algn="ctr"/>
            <a:r>
              <a:rPr lang="en-US" altLang="zh-CN" sz="2400" dirty="0"/>
              <a:t>dugong</a:t>
            </a:r>
            <a:endParaRPr lang="zh-CN" altLang="en-US" sz="2400" b="1" kern="100" dirty="0">
              <a:solidFill>
                <a:srgbClr val="FF0000"/>
              </a:solidFill>
              <a:cs typeface="Times New Roman" panose="02020603050405020304" pitchFamily="18" charset="0"/>
            </a:endParaRPr>
          </a:p>
        </p:txBody>
      </p:sp>
      <p:sp>
        <p:nvSpPr>
          <p:cNvPr id="7" name="文本框 6"/>
          <p:cNvSpPr txBox="1"/>
          <p:nvPr/>
        </p:nvSpPr>
        <p:spPr>
          <a:xfrm>
            <a:off x="3721369" y="1798115"/>
            <a:ext cx="3196709" cy="461665"/>
          </a:xfrm>
          <a:prstGeom prst="rect">
            <a:avLst/>
          </a:prstGeom>
          <a:noFill/>
        </p:spPr>
        <p:txBody>
          <a:bodyPr wrap="none" rtlCol="0">
            <a:spAutoFit/>
          </a:bodyPr>
          <a:lstStyle/>
          <a:p>
            <a:pPr algn="ctr"/>
            <a:r>
              <a:rPr lang="en-US" altLang="zh-CN" sz="2400" dirty="0"/>
              <a:t>in the South China Sea</a:t>
            </a:r>
            <a:endParaRPr lang="zh-CN" altLang="en-US" sz="2400" b="1" kern="100" dirty="0">
              <a:solidFill>
                <a:srgbClr val="FF0000"/>
              </a:solidFill>
              <a:cs typeface="Times New Roman" panose="02020603050405020304" pitchFamily="18" charset="0"/>
            </a:endParaRPr>
          </a:p>
        </p:txBody>
      </p:sp>
      <p:sp>
        <p:nvSpPr>
          <p:cNvPr id="8" name="文本框 7"/>
          <p:cNvSpPr txBox="1"/>
          <p:nvPr/>
        </p:nvSpPr>
        <p:spPr>
          <a:xfrm>
            <a:off x="1659474" y="2852936"/>
            <a:ext cx="983795" cy="461665"/>
          </a:xfrm>
          <a:prstGeom prst="rect">
            <a:avLst/>
          </a:prstGeom>
          <a:noFill/>
        </p:spPr>
        <p:txBody>
          <a:bodyPr wrap="none" rtlCol="0">
            <a:spAutoFit/>
          </a:bodyPr>
          <a:lstStyle/>
          <a:p>
            <a:pPr algn="ctr"/>
            <a:r>
              <a:rPr lang="en-US" altLang="zh-CN" sz="2400" dirty="0"/>
              <a:t>round</a:t>
            </a:r>
            <a:endParaRPr lang="zh-CN" altLang="en-US" sz="2400" b="1" kern="100" dirty="0">
              <a:solidFill>
                <a:srgbClr val="FF0000"/>
              </a:solidFill>
              <a:cs typeface="Times New Roman" panose="02020603050405020304" pitchFamily="18" charset="0"/>
            </a:endParaRPr>
          </a:p>
        </p:txBody>
      </p:sp>
      <p:sp>
        <p:nvSpPr>
          <p:cNvPr id="9" name="文本框 8"/>
          <p:cNvSpPr txBox="1"/>
          <p:nvPr/>
        </p:nvSpPr>
        <p:spPr>
          <a:xfrm>
            <a:off x="5737350" y="3376156"/>
            <a:ext cx="748923" cy="461665"/>
          </a:xfrm>
          <a:prstGeom prst="rect">
            <a:avLst/>
          </a:prstGeom>
          <a:noFill/>
        </p:spPr>
        <p:txBody>
          <a:bodyPr wrap="none" rtlCol="0">
            <a:spAutoFit/>
          </a:bodyPr>
          <a:lstStyle/>
          <a:p>
            <a:pPr algn="ctr"/>
            <a:r>
              <a:rPr lang="en-US" altLang="zh-CN" sz="2400" dirty="0"/>
              <a:t>long</a:t>
            </a:r>
            <a:endParaRPr lang="zh-CN" altLang="en-US" sz="2400" b="1" kern="100" dirty="0">
              <a:solidFill>
                <a:srgbClr val="FF0000"/>
              </a:solidFill>
              <a:cs typeface="Times New Roman" panose="02020603050405020304" pitchFamily="18" charset="0"/>
            </a:endParaRPr>
          </a:p>
        </p:txBody>
      </p:sp>
      <p:sp>
        <p:nvSpPr>
          <p:cNvPr id="10" name="文本框 9"/>
          <p:cNvSpPr txBox="1"/>
          <p:nvPr/>
        </p:nvSpPr>
        <p:spPr>
          <a:xfrm>
            <a:off x="3633550" y="3958355"/>
            <a:ext cx="1165512" cy="461665"/>
          </a:xfrm>
          <a:prstGeom prst="rect">
            <a:avLst/>
          </a:prstGeom>
          <a:noFill/>
        </p:spPr>
        <p:txBody>
          <a:bodyPr wrap="none" rtlCol="0">
            <a:spAutoFit/>
          </a:bodyPr>
          <a:lstStyle/>
          <a:p>
            <a:pPr algn="ctr"/>
            <a:r>
              <a:rPr lang="en-US" altLang="zh-CN" sz="2400" dirty="0"/>
              <a:t>whale’s</a:t>
            </a:r>
            <a:endParaRPr lang="zh-CN" altLang="en-US" sz="2400" b="1" kern="100" dirty="0">
              <a:solidFill>
                <a:srgbClr val="FF0000"/>
              </a:solidFill>
              <a:cs typeface="Times New Roman" panose="02020603050405020304" pitchFamily="18" charset="0"/>
            </a:endParaRPr>
          </a:p>
        </p:txBody>
      </p:sp>
      <p:sp>
        <p:nvSpPr>
          <p:cNvPr id="11" name="文本框 10"/>
          <p:cNvSpPr txBox="1"/>
          <p:nvPr/>
        </p:nvSpPr>
        <p:spPr>
          <a:xfrm>
            <a:off x="3303521" y="4479503"/>
            <a:ext cx="1279517" cy="461665"/>
          </a:xfrm>
          <a:prstGeom prst="rect">
            <a:avLst/>
          </a:prstGeom>
          <a:noFill/>
        </p:spPr>
        <p:txBody>
          <a:bodyPr wrap="none" rtlCol="0">
            <a:spAutoFit/>
          </a:bodyPr>
          <a:lstStyle/>
          <a:p>
            <a:pPr algn="ctr"/>
            <a:r>
              <a:rPr lang="en-US" altLang="zh-CN" sz="2400" dirty="0"/>
              <a:t>seagrass</a:t>
            </a:r>
            <a:endParaRPr lang="zh-CN" altLang="en-US" sz="2400" b="1" kern="100" dirty="0">
              <a:solidFill>
                <a:srgbClr val="FF0000"/>
              </a:solidFill>
              <a:cs typeface="Times New Roman" panose="02020603050405020304" pitchFamily="18" charset="0"/>
            </a:endParaRPr>
          </a:p>
        </p:txBody>
      </p:sp>
      <p:sp>
        <p:nvSpPr>
          <p:cNvPr id="12" name="文本框 11"/>
          <p:cNvSpPr txBox="1"/>
          <p:nvPr/>
        </p:nvSpPr>
        <p:spPr>
          <a:xfrm>
            <a:off x="4006974" y="4911890"/>
            <a:ext cx="5458546" cy="646331"/>
          </a:xfrm>
          <a:prstGeom prst="rect">
            <a:avLst/>
          </a:prstGeom>
          <a:noFill/>
        </p:spPr>
        <p:txBody>
          <a:bodyPr wrap="none" rtlCol="0">
            <a:spAutoFit/>
          </a:bodyPr>
          <a:lstStyle/>
          <a:p>
            <a:pPr algn="just">
              <a:lnSpc>
                <a:spcPct val="150000"/>
              </a:lnSpc>
              <a:spcAft>
                <a:spcPts val="0"/>
              </a:spcAft>
            </a:pPr>
            <a:r>
              <a:rPr lang="en-US" altLang="zh-CN" sz="2400" dirty="0">
                <a:cs typeface="Times New Roman" panose="02020603050405020304" pitchFamily="18" charset="0"/>
              </a:rPr>
              <a:t>40 to 50 kilograms of seagrass every </a:t>
            </a:r>
            <a:r>
              <a:rPr lang="en-US" altLang="zh-CN" sz="2400" dirty="0" smtClean="0">
                <a:cs typeface="Times New Roman" panose="02020603050405020304" pitchFamily="18" charset="0"/>
              </a:rPr>
              <a:t>day</a:t>
            </a:r>
            <a:endParaRPr lang="zh-CN" altLang="zh-CN" sz="2400" dirty="0">
              <a:solidFill>
                <a:srgbClr val="000000"/>
              </a:solidFill>
              <a:cs typeface="Times New Roman" panose="02020603050405020304" pitchFamily="18" charset="0"/>
            </a:endParaRPr>
          </a:p>
        </p:txBody>
      </p:sp>
      <p:sp>
        <p:nvSpPr>
          <p:cNvPr id="13" name="文本框 12"/>
          <p:cNvSpPr txBox="1"/>
          <p:nvPr/>
        </p:nvSpPr>
        <p:spPr>
          <a:xfrm>
            <a:off x="6048836" y="5597786"/>
            <a:ext cx="5290231" cy="461665"/>
          </a:xfrm>
          <a:prstGeom prst="rect">
            <a:avLst/>
          </a:prstGeom>
          <a:noFill/>
        </p:spPr>
        <p:txBody>
          <a:bodyPr wrap="none" rtlCol="0">
            <a:spAutoFit/>
          </a:bodyPr>
          <a:lstStyle/>
          <a:p>
            <a:pPr algn="ctr"/>
            <a:r>
              <a:rPr lang="en-US" altLang="zh-CN" sz="2400" dirty="0"/>
              <a:t>They can’t find enough seagrass to eat</a:t>
            </a:r>
            <a:r>
              <a:rPr lang="en-US" altLang="zh-CN" sz="2400" dirty="0" smtClean="0"/>
              <a:t>.</a:t>
            </a:r>
            <a:endParaRPr lang="zh-CN" altLang="zh-CN" sz="2400" dirty="0"/>
          </a:p>
        </p:txBody>
      </p:sp>
    </p:spTree>
    <p:extLst>
      <p:ext uri="{BB962C8B-B14F-4D97-AF65-F5344CB8AC3E}">
        <p14:creationId xmlns:p14="http://schemas.microsoft.com/office/powerpoint/2010/main" val="3518327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animals do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strange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things before an earthquake.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animals make much noise before an earthquake. Dogs shout loudly before an earthquake. Horses on farms run around in circles. Mice leave their holes and run away. Cows give less milk. In a small town in Italy, cats raced down the streets in a group. That happened only a few hours before an earthquake. In the US, a man kept some little pet frogs. One day, the frogs jumped around more than ever. They made loud noise, like big frogs. That night, an earthquake struck the city.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3659"/>
            <a:ext cx="11485848" cy="2031325"/>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want to know when an earthquake is coming. Then they can get away safely. Right now, there is no way to know when an earthquake will happen.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4" y="3501008"/>
            <a:ext cx="11485848" cy="1800200"/>
          </a:xfrm>
          <a:prstGeom prst="rect">
            <a:avLst/>
          </a:prstGeom>
        </p:spPr>
      </p:pic>
      <p:sp>
        <p:nvSpPr>
          <p:cNvPr id="4" name="内容占位符 1"/>
          <p:cNvSpPr txBox="1">
            <a:spLocks/>
          </p:cNvSpPr>
          <p:nvPr/>
        </p:nvSpPr>
        <p:spPr bwMode="auto">
          <a:xfrm>
            <a:off x="360854" y="3351700"/>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earthquake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smtClean="0">
                <a:solidFill>
                  <a:srgbClr val="000000"/>
                </a:solidFill>
                <a:latin typeface="Times New Roman" panose="02020603050405020304" pitchFamily="18" charset="0"/>
                <a:ea typeface="IPAPANNEW"/>
                <a:cs typeface="Times New Roman" panose="02020603050405020304" pitchFamily="18" charset="0"/>
              </a:rPr>
              <a:t>ɜː</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θkwe</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地震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circles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绕圈</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mice /ma</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mouse</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的复数</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老鼠</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frog /fr</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青蛙</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/stra</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疾病、灾难等</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侵袭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safely /</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安全地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425634" y="3346553"/>
            <a:ext cx="2052080" cy="751352"/>
          </a:xfrm>
          <a:prstGeom prst="rect">
            <a:avLst/>
          </a:prstGeom>
        </p:spPr>
      </p:pic>
    </p:spTree>
    <p:extLst>
      <p:ext uri="{BB962C8B-B14F-4D97-AF65-F5344CB8AC3E}">
        <p14:creationId xmlns:p14="http://schemas.microsoft.com/office/powerpoint/2010/main" val="321622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talks about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kinds of animals in the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four		B. five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six</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Horses may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an earthquake.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make much noise	B. leave their holes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run around in circles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99728" y="2708920"/>
            <a:ext cx="7871742"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通读短文可知，全文谈论了六种动物，故选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内容占位符 1"/>
          <p:cNvSpPr txBox="1">
            <a:spLocks/>
          </p:cNvSpPr>
          <p:nvPr/>
        </p:nvSpPr>
        <p:spPr bwMode="auto">
          <a:xfrm>
            <a:off x="694606" y="5148646"/>
            <a:ext cx="10801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由短文第二段第三句可知，农场里的马会在地震来临前绕圈跑，故选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38622" y="147623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329353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25964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小鸭子.eps"/>
          <p:cNvPicPr/>
          <p:nvPr/>
        </p:nvPicPr>
        <p:blipFill>
          <a:blip r:embed="rId2"/>
          <a:stretch>
            <a:fillRect/>
          </a:stretch>
        </p:blipFill>
        <p:spPr>
          <a:xfrm>
            <a:off x="7210758" y="2132856"/>
            <a:ext cx="4501072" cy="1751799"/>
          </a:xfrm>
          <a:prstGeom prst="rect">
            <a:avLst/>
          </a:prstGeom>
        </p:spPr>
      </p:pic>
      <p:sp>
        <p:nvSpPr>
          <p:cNvPr id="2" name="内容占位符 1"/>
          <p:cNvSpPr>
            <a:spLocks noGrp="1"/>
          </p:cNvSpPr>
          <p:nvPr>
            <p:ph idx="1"/>
          </p:nvPr>
        </p:nvSpPr>
        <p:spPr>
          <a:xfrm>
            <a:off x="360854" y="746120"/>
            <a:ext cx="11485848" cy="138499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about the cats happened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6483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China		B. Italy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7587890" y="2386345"/>
            <a:ext cx="3853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《上分攻略》电子书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P3</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有本题答题技巧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8750" y="3772197"/>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underlined word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strange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Chinese.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6483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滑稽的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奇怪的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危险的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622598" y="1942710"/>
            <a:ext cx="6666497" cy="203132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由短文第二段第六句可知，意大利一个小镇的猫在地震来临前成群结队地在街上奔跑，故选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矩形 6"/>
          <p:cNvSpPr/>
          <p:nvPr/>
        </p:nvSpPr>
        <p:spPr>
          <a:xfrm>
            <a:off x="569969" y="4994592"/>
            <a:ext cx="5165197"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strange</a:t>
            </a:r>
            <a:r>
              <a:rPr lang="zh-CN" altLang="zh-CN" dirty="0">
                <a:cs typeface="Times New Roman" panose="02020603050405020304" pitchFamily="18" charset="0"/>
              </a:rPr>
              <a:t>意为</a:t>
            </a:r>
            <a:r>
              <a:rPr lang="en-US" altLang="zh-CN" dirty="0">
                <a:cs typeface="Times New Roman" panose="02020603050405020304" pitchFamily="18" charset="0"/>
              </a:rPr>
              <a:t>“</a:t>
            </a:r>
            <a:r>
              <a:rPr lang="zh-CN" altLang="zh-CN" dirty="0">
                <a:cs typeface="Times New Roman" panose="02020603050405020304" pitchFamily="18" charset="0"/>
              </a:rPr>
              <a:t>奇怪的</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8" name="文本框 7"/>
          <p:cNvSpPr txBox="1"/>
          <p:nvPr/>
        </p:nvSpPr>
        <p:spPr>
          <a:xfrm>
            <a:off x="910630"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40049" y="387970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26475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9643"/>
            <a:ext cx="11485848" cy="203132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知道其他动物在地震前的反应吗？查一查，写一写。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558702" y="1200235"/>
            <a:ext cx="2952328" cy="546425"/>
          </a:xfrm>
          <a:prstGeom prst="rect">
            <a:avLst/>
          </a:prstGeom>
        </p:spPr>
      </p:pic>
      <p:sp>
        <p:nvSpPr>
          <p:cNvPr id="4" name="矩形 3"/>
          <p:cNvSpPr/>
          <p:nvPr/>
        </p:nvSpPr>
        <p:spPr>
          <a:xfrm>
            <a:off x="406574" y="2276872"/>
            <a:ext cx="11233248"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Before the earthquake, fish may jump out of the water</a:t>
            </a:r>
            <a:r>
              <a:rPr lang="en-US" altLang="zh-CN" dirty="0">
                <a:latin typeface="宋体" panose="02010600030101010101" pitchFamily="2" charset="-122"/>
                <a:cs typeface="Times New Roman" panose="02020603050405020304" pitchFamily="18" charset="0"/>
              </a:rPr>
              <a:t>.</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60854" y="837356"/>
            <a:ext cx="11567000" cy="5552518"/>
          </a:xfrm>
          <a:prstGeom prst="rect">
            <a:avLst/>
          </a:prstGeom>
        </p:spPr>
      </p:pic>
      <p:sp>
        <p:nvSpPr>
          <p:cNvPr id="5" name="内容占位符 4"/>
          <p:cNvSpPr>
            <a:spLocks noGrp="1"/>
          </p:cNvSpPr>
          <p:nvPr>
            <p:ph idx="1"/>
          </p:nvPr>
        </p:nvSpPr>
        <p:spPr>
          <a:xfrm>
            <a:off x="360854" y="746120"/>
            <a:ext cx="11485848" cy="5632311"/>
          </a:xfrm>
        </p:spPr>
        <p:txBody>
          <a:bodyPr/>
          <a:lstStyle/>
          <a:p>
            <a:pPr hangingPunct="0">
              <a:spcAft>
                <a:spcPts val="0"/>
              </a:spcAft>
            </a:pP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dirty="0" smtClean="0">
                <a:latin typeface="Times New Roman" panose="02020603050405020304" pitchFamily="18" charset="0"/>
                <a:ea typeface="黑体" panose="02010609060101010101" pitchFamily="49" charset="-122"/>
                <a:cs typeface="Times New Roman" panose="02020603050405020304" pitchFamily="18" charset="0"/>
              </a:rPr>
              <a:t>地震</a:t>
            </a:r>
            <a:r>
              <a:rPr lang="zh-CN" altLang="zh-CN" sz="2400" b="1" dirty="0">
                <a:latin typeface="Times New Roman" panose="02020603050405020304" pitchFamily="18" charset="0"/>
                <a:ea typeface="黑体" panose="02010609060101010101" pitchFamily="49" charset="-122"/>
                <a:cs typeface="Times New Roman" panose="02020603050405020304" pitchFamily="18" charset="0"/>
              </a:rPr>
              <a:t>前动物异常行为的原因</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地震前小动物会有异常行为</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主要有以下原因</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z="2400"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地震前地壳运动产生的次声波频率低于</a:t>
            </a:r>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20</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赫兹</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人类无法察觉</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但许多动物能</a:t>
            </a:r>
            <a:r>
              <a:rPr lang="zh-CN" altLang="zh-CN" sz="2400" b="1" dirty="0" smtClean="0">
                <a:latin typeface="Times New Roman" panose="02020603050405020304" pitchFamily="18" charset="0"/>
                <a:ea typeface="楷体" panose="02010609060101010101" pitchFamily="49" charset="-122"/>
                <a:cs typeface="Times New Roman" panose="02020603050405020304" pitchFamily="18" charset="0"/>
              </a:rPr>
              <a:t>感</a:t>
            </a:r>
            <a:endParaRPr lang="en-US" altLang="zh-CN" sz="2400" b="1" dirty="0" smtClean="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z="2400" b="1" dirty="0" smtClean="0">
                <a:latin typeface="Times New Roman" panose="02020603050405020304" pitchFamily="18" charset="0"/>
                <a:ea typeface="楷体" panose="02010609060101010101" pitchFamily="49" charset="-122"/>
                <a:cs typeface="Times New Roman" panose="02020603050405020304" pitchFamily="18" charset="0"/>
              </a:rPr>
              <a:t>知</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到。</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400"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地震会使地磁场发生改变</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一些动物如蜜蜂、信鸽等对地磁场敏感</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能通过自身的磁感受器觉察到。</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400"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动物的触觉往往比人类敏锐</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地震前的微小地面震动</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像蛇、老鼠等穴居动物能通过身体接触地面提前感知。</a:t>
            </a:r>
            <a:endParaRPr lang="zh-CN" altLang="zh-CN" sz="24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400"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地震前地下会释放出一些化学物质</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如氡气等</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某些动物如狗的嗅觉极其灵敏</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能嗅出这些异常气味</a:t>
            </a:r>
            <a:r>
              <a:rPr lang="zh-CN" altLang="zh-CN" sz="24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latin typeface="Times New Roman" panose="02020603050405020304" pitchFamily="18" charset="0"/>
                <a:ea typeface="楷体" panose="02010609060101010101" pitchFamily="49" charset="-122"/>
                <a:cs typeface="Times New Roman" panose="02020603050405020304" pitchFamily="18" charset="0"/>
              </a:rPr>
              <a:t>导致行为异常。</a:t>
            </a:r>
            <a:endParaRPr lang="zh-CN" altLang="zh-CN" sz="24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74950" y="836712"/>
            <a:ext cx="1652976" cy="537661"/>
          </a:xfrm>
          <a:prstGeom prst="rect">
            <a:avLst/>
          </a:prstGeom>
        </p:spPr>
      </p:pic>
    </p:spTree>
    <p:extLst>
      <p:ext uri="{BB962C8B-B14F-4D97-AF65-F5344CB8AC3E}">
        <p14:creationId xmlns:p14="http://schemas.microsoft.com/office/powerpoint/2010/main" val="1560373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同学们</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参加了生物夏令营。讲解员正在讲述儒艮的相关知识。请帮助他们完成儒艮的名片。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Mermaid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people think mermaid tale comes from a real animal called dugong. Dugongs live in the South China Sea. But for the past 14 years, no one saw it. If this goes on, the animal may go extinct in China.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p:nvPr/>
        </p:nvPicPr>
        <p:blipFill>
          <a:blip r:embed="rId2"/>
          <a:stretch>
            <a:fillRect/>
          </a:stretch>
        </p:blipFill>
        <p:spPr>
          <a:xfrm>
            <a:off x="1054646" y="820971"/>
            <a:ext cx="4219575" cy="638175"/>
          </a:xfrm>
          <a:prstGeom prst="rect">
            <a:avLst/>
          </a:prstGeom>
        </p:spPr>
      </p:pic>
    </p:spTree>
    <p:extLst>
      <p:ext uri="{BB962C8B-B14F-4D97-AF65-F5344CB8AC3E}">
        <p14:creationId xmlns:p14="http://schemas.microsoft.com/office/powerpoint/2010/main" val="2218511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16941"/>
          </a:xfrm>
        </p:spPr>
        <p:txBody>
          <a:bodyPr/>
          <a:lstStyle/>
          <a:p>
            <a:pPr hangingPunct="0">
              <a:spcAft>
                <a:spcPts val="0"/>
              </a:spcAft>
              <a:tabLst>
                <a:tab pos="630555" algn="l"/>
                <a:tab pos="3150870" algn="l"/>
                <a:tab pos="6391275" algn="l"/>
              </a:tabLs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dugong</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has a round head.</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large. It is 2 or 3 </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long.</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tail looks like a whale’s. It breathes out of the water by “standing” on its tail.</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only eats seagrass. It can eat 40 to 50 kilograms of seagrass every day.</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can’t find enough seagrass to eat. That’s because ...</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put dirty water into the sea. It’s bad for seagrass.</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 much fishing and sailing make the seagrass stop growing.</a:t>
            </a:r>
            <a:endParaRPr lang="zh-CN" alt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4173438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TotalTime>
  <Words>1051</Words>
  <Application>Microsoft Office PowerPoint</Application>
  <PresentationFormat>自定义</PresentationFormat>
  <Paragraphs>74</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IPAPANNEW</vt: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342</cp:revision>
  <dcterms:created xsi:type="dcterms:W3CDTF">2020-11-06T05:24:00Z</dcterms:created>
  <dcterms:modified xsi:type="dcterms:W3CDTF">2025-06-30T06:05:49Z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